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29/02/2024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hyperlink" Target="http://www.google.co.uk/url?sa=i&amp;rct=j&amp;q=handball%20goal&amp;source=images&amp;cd=&amp;cad=rja&amp;docid=RIJPdJVmsc4uXM&amp;tbnid=jX7smvZACIGeJM:&amp;ved=0CAUQjRw&amp;url=http://www.zazzle.com/goal%2Bkeeper%2Bstickers&amp;ei=X8owUvrXOIWqhQeCtoDwDw&amp;bvm=bv.52109249,d.ZG4&amp;psig=AFQjCNE2b7l32CfgqNt3v7vDc7hzT12IQQ&amp;ust=13790155588395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defRPr/>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6"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13"/>
          <p:cNvSpPr txBox="1">
            <a:spLocks noChangeArrowheads="1"/>
          </p:cNvSpPr>
          <p:nvPr/>
        </p:nvSpPr>
        <p:spPr bwMode="auto">
          <a:xfrm>
            <a:off x="179388" y="2381979"/>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286886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7" name="TextBox 46"/>
          <p:cNvSpPr txBox="1">
            <a:spLocks noChangeArrowheads="1"/>
          </p:cNvSpPr>
          <p:nvPr/>
        </p:nvSpPr>
        <p:spPr bwMode="auto">
          <a:xfrm>
            <a:off x="179512" y="3717032"/>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48" name="Oval 47"/>
          <p:cNvSpPr/>
          <p:nvPr/>
        </p:nvSpPr>
        <p:spPr>
          <a:xfrm>
            <a:off x="7127190" y="4783921"/>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a:off x="6228184" y="3933056"/>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a:off x="6839158" y="3933056"/>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a:off x="7487230" y="3933056"/>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a:off x="8100392" y="3933056"/>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97" t="46393" r="59247" b="29620"/>
          <a:stretch/>
        </p:blipFill>
        <p:spPr bwMode="auto">
          <a:xfrm>
            <a:off x="8023955" y="4509120"/>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Multiply 53"/>
          <p:cNvSpPr/>
          <p:nvPr/>
        </p:nvSpPr>
        <p:spPr>
          <a:xfrm>
            <a:off x="6964625"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580112"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6" name="Picture 4" descr="Image result for hockey 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611110"/>
            <a:ext cx="244819" cy="24481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603" y="2420888"/>
            <a:ext cx="2610837" cy="12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a:spLocks noChangeArrowheads="1"/>
          </p:cNvSpPr>
          <p:nvPr/>
        </p:nvSpPr>
        <p:spPr bwMode="auto">
          <a:xfrm>
            <a:off x="179512" y="5157192"/>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1433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522920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Multiply 59"/>
          <p:cNvSpPr/>
          <p:nvPr/>
        </p:nvSpPr>
        <p:spPr>
          <a:xfrm>
            <a:off x="478802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4337" name="Straight Arrow Connector 14336"/>
          <p:cNvCxnSpPr/>
          <p:nvPr/>
        </p:nvCxnSpPr>
        <p:spPr>
          <a:xfrm>
            <a:off x="5005511" y="642628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Multiply 62"/>
          <p:cNvSpPr/>
          <p:nvPr/>
        </p:nvSpPr>
        <p:spPr>
          <a:xfrm>
            <a:off x="6228184" y="643542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1" name="Oval 14340"/>
          <p:cNvSpPr/>
          <p:nvPr/>
        </p:nvSpPr>
        <p:spPr>
          <a:xfrm>
            <a:off x="6084168" y="632722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236568" y="630932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88968" y="626417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2" name="Oval 14341"/>
          <p:cNvSpPr/>
          <p:nvPr/>
        </p:nvSpPr>
        <p:spPr>
          <a:xfrm>
            <a:off x="6388968"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570082"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786106" y="594928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p:cNvSpPr txBox="1"/>
          <p:nvPr/>
        </p:nvSpPr>
        <p:spPr>
          <a:xfrm>
            <a:off x="7669774" y="558924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14345" name="Straight Arrow Connector 14344"/>
          <p:cNvCxnSpPr>
            <a:stCxn id="14343" idx="1"/>
          </p:cNvCxnSpPr>
          <p:nvPr/>
        </p:nvCxnSpPr>
        <p:spPr>
          <a:xfrm flipH="1">
            <a:off x="6964625" y="574312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68344" y="630932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76" name="Straight Arrow Connector 75"/>
          <p:cNvCxnSpPr/>
          <p:nvPr/>
        </p:nvCxnSpPr>
        <p:spPr>
          <a:xfrm flipH="1" flipV="1">
            <a:off x="6660233" y="629218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4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defRPr/>
            </a:pPr>
            <a:r>
              <a:rPr lang="en-GB" altLang="en-US" sz="1500" u="sng" dirty="0">
                <a:latin typeface="Tw Cen MT Condensed" panose="020B0606020104020203" pitchFamily="34" charset="0"/>
              </a:rPr>
              <a:t>2.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3.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p>
          <a:p>
            <a:pPr>
              <a:defRPr/>
            </a:pPr>
            <a:endParaRPr lang="en-GB" sz="1500"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 Ensure all of the children are wearing shin pads and everyone is aware of the stick height rule (Not above the hip!).</a:t>
            </a:r>
          </a:p>
          <a:p>
            <a:pPr>
              <a:defRPr/>
            </a:pPr>
            <a:endParaRPr lang="en-GB" sz="1500" u="sng" dirty="0">
              <a:latin typeface="Tw Cen MT Condensed" panose="020B0606020104020203" pitchFamily="34" charset="0"/>
            </a:endParaRPr>
          </a:p>
          <a:p>
            <a:pPr>
              <a:defRPr/>
            </a:pPr>
            <a:r>
              <a:rPr lang="en-GB" sz="1500" b="1" i="1" u="sng" dirty="0">
                <a:latin typeface="Tw Cen MT Condensed" panose="020B0606020104020203" pitchFamily="34" charset="0"/>
              </a:rPr>
              <a:t>M/A play against M/A on one pitch, L/A play against L/A on another. Enjoy!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188240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a:t>
            </a:r>
            <a:r>
              <a:rPr lang="en-GB" sz="2400">
                <a:latin typeface="Tw Cen MT Condensed Extra Bold" panose="020B0803020202020204" pitchFamily="34" charset="0"/>
                <a:ea typeface="+mj-ea"/>
                <a:cs typeface="+mj-cs"/>
              </a:rPr>
              <a:t>Lesson </a:t>
            </a:r>
            <a:r>
              <a:rPr lang="en-GB" sz="2400" dirty="0">
                <a:latin typeface="Tw Cen MT Condensed Extra Bold" panose="020B0803020202020204" pitchFamily="34" charset="0"/>
                <a:ea typeface="+mj-ea"/>
                <a:cs typeface="+mj-cs"/>
              </a:rPr>
              <a:t>6</a:t>
            </a:r>
            <a:r>
              <a:rPr lang="en-GB" sz="240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Battleships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0" name="TextBox 39"/>
          <p:cNvSpPr txBox="1">
            <a:spLocks noChangeArrowheads="1"/>
          </p:cNvSpPr>
          <p:nvPr/>
        </p:nvSpPr>
        <p:spPr bwMode="auto">
          <a:xfrm>
            <a:off x="179512" y="3659540"/>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378904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Multiply 41"/>
          <p:cNvSpPr/>
          <p:nvPr/>
        </p:nvSpPr>
        <p:spPr>
          <a:xfrm>
            <a:off x="4788024" y="486916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3" name="Straight Arrow Connector 42"/>
          <p:cNvCxnSpPr/>
          <p:nvPr/>
        </p:nvCxnSpPr>
        <p:spPr>
          <a:xfrm>
            <a:off x="5005511" y="498612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Multiply 43"/>
          <p:cNvSpPr/>
          <p:nvPr/>
        </p:nvSpPr>
        <p:spPr>
          <a:xfrm>
            <a:off x="6228184" y="499526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Oval 44"/>
          <p:cNvSpPr/>
          <p:nvPr/>
        </p:nvSpPr>
        <p:spPr>
          <a:xfrm>
            <a:off x="6084168" y="488706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236568" y="486916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6388968" y="482401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6388968" y="450186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6570082" y="450186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6786106" y="450912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7669774" y="414908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52" name="Straight Arrow Connector 51"/>
          <p:cNvCxnSpPr>
            <a:stCxn id="51" idx="1"/>
          </p:cNvCxnSpPr>
          <p:nvPr/>
        </p:nvCxnSpPr>
        <p:spPr>
          <a:xfrm flipH="1">
            <a:off x="6964625" y="430296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68344" y="486916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54" name="Straight Arrow Connector 53"/>
          <p:cNvCxnSpPr/>
          <p:nvPr/>
        </p:nvCxnSpPr>
        <p:spPr>
          <a:xfrm flipH="1" flipV="1">
            <a:off x="6660233" y="485202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56" y="2492896"/>
            <a:ext cx="29210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a:spLocks noChangeArrowheads="1"/>
          </p:cNvSpPr>
          <p:nvPr/>
        </p:nvSpPr>
        <p:spPr bwMode="auto">
          <a:xfrm>
            <a:off x="179512" y="5229200"/>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Conditioned Games</a:t>
            </a:r>
          </a:p>
          <a:p>
            <a:pPr eaLnBrk="1" hangingPunct="1">
              <a:spcBef>
                <a:spcPct val="0"/>
              </a:spcBef>
              <a:buFontTx/>
              <a:buNone/>
            </a:pPr>
            <a:endParaRPr lang="en-GB" sz="1600" u="sng" dirty="0">
              <a:latin typeface="Tw Cen MT Condensed" pitchFamily="34" charset="0"/>
            </a:endParaRPr>
          </a:p>
          <a:p>
            <a:pPr eaLnBrk="1" hangingPunct="1">
              <a:spcBef>
                <a:spcPct val="0"/>
              </a:spcBef>
              <a:buNone/>
            </a:pPr>
            <a:r>
              <a:rPr lang="en-GB" sz="1600" b="1" i="1" u="sng" dirty="0">
                <a:latin typeface="Tw Cen MT Condensed" panose="020B0606020104020203" pitchFamily="34" charset="0"/>
              </a:rPr>
              <a:t>M/A play against M/A on one pitch, </a:t>
            </a:r>
          </a:p>
          <a:p>
            <a:pPr eaLnBrk="1" hangingPunct="1">
              <a:spcBef>
                <a:spcPct val="0"/>
              </a:spcBef>
              <a:buNone/>
            </a:pPr>
            <a:r>
              <a:rPr lang="en-GB" sz="1600" b="1" i="1" u="sng" dirty="0">
                <a:latin typeface="Tw Cen MT Condensed" panose="020B0606020104020203" pitchFamily="34" charset="0"/>
              </a:rPr>
              <a:t>L/A play against L/A on another. Enjoy!</a:t>
            </a: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p:txBody>
      </p:sp>
      <p:pic>
        <p:nvPicPr>
          <p:cNvPr id="57" name="Picture 53" descr="http://rlv.zcache.com/handball_goal_keeper_icon_round_sticker-r03eaf73e7fc8483999cd8185b2784c58_v9waf_8byvr_324.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27669" t="18666" r="30333" b="18335"/>
          <a:stretch>
            <a:fillRect/>
          </a:stretch>
        </p:blipFill>
        <p:spPr bwMode="auto">
          <a:xfrm>
            <a:off x="8100268" y="5662266"/>
            <a:ext cx="431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3" descr="http://rlv.zcache.com/handball_goal_keeper_icon_round_sticker-r03eaf73e7fc8483999cd8185b2784c58_v9waf_8byvr_324.jpg">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l="30333" t="18335" r="27669" b="18666"/>
          <a:stretch>
            <a:fillRect/>
          </a:stretch>
        </p:blipFill>
        <p:spPr bwMode="auto">
          <a:xfrm>
            <a:off x="6012706" y="5662266"/>
            <a:ext cx="4333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Multiply 58"/>
          <p:cNvSpPr/>
          <p:nvPr/>
        </p:nvSpPr>
        <p:spPr>
          <a:xfrm rot="5400000">
            <a:off x="7594650" y="5736084"/>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Multiply 59"/>
          <p:cNvSpPr/>
          <p:nvPr/>
        </p:nvSpPr>
        <p:spPr>
          <a:xfrm rot="5400000">
            <a:off x="6658025" y="5591622"/>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Multiply 60"/>
          <p:cNvSpPr/>
          <p:nvPr/>
        </p:nvSpPr>
        <p:spPr>
          <a:xfrm rot="5400000">
            <a:off x="6658025" y="6096447"/>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Multiply 61"/>
          <p:cNvSpPr/>
          <p:nvPr/>
        </p:nvSpPr>
        <p:spPr>
          <a:xfrm rot="5400000">
            <a:off x="7449393" y="6024216"/>
            <a:ext cx="293687" cy="287338"/>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Multiply 62"/>
          <p:cNvSpPr/>
          <p:nvPr/>
        </p:nvSpPr>
        <p:spPr>
          <a:xfrm rot="5400000">
            <a:off x="7089825" y="6096447"/>
            <a:ext cx="293687" cy="288925"/>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Multiply 63"/>
          <p:cNvSpPr/>
          <p:nvPr/>
        </p:nvSpPr>
        <p:spPr>
          <a:xfrm rot="5400000">
            <a:off x="7161262" y="5591622"/>
            <a:ext cx="292100" cy="287338"/>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5" name="Picture 53" descr="http://rlv.zcache.com/handball_goal_keeper_icon_round_sticker-r03eaf73e7fc8483999cd8185b2784c58_v9waf_8byvr_324.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27669" t="18666" r="30333" b="18335"/>
          <a:stretch>
            <a:fillRect/>
          </a:stretch>
        </p:blipFill>
        <p:spPr bwMode="auto">
          <a:xfrm>
            <a:off x="5363418" y="5662266"/>
            <a:ext cx="431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http://rlv.zcache.com/handball_goal_keeper_icon_round_sticker-r03eaf73e7fc8483999cd8185b2784c58_v9waf_8byvr_324.jpg">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l="30333" t="18335" r="27669" b="18666"/>
          <a:stretch>
            <a:fillRect/>
          </a:stretch>
        </p:blipFill>
        <p:spPr bwMode="auto">
          <a:xfrm>
            <a:off x="3275856" y="5662266"/>
            <a:ext cx="4333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Multiply 66"/>
          <p:cNvSpPr/>
          <p:nvPr/>
        </p:nvSpPr>
        <p:spPr>
          <a:xfrm rot="5400000">
            <a:off x="4857800" y="5736084"/>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Multiply 67"/>
          <p:cNvSpPr/>
          <p:nvPr/>
        </p:nvSpPr>
        <p:spPr>
          <a:xfrm rot="5400000">
            <a:off x="3921175" y="5591622"/>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Multiply 68"/>
          <p:cNvSpPr/>
          <p:nvPr/>
        </p:nvSpPr>
        <p:spPr>
          <a:xfrm rot="5400000">
            <a:off x="3921175" y="6096447"/>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Multiply 69"/>
          <p:cNvSpPr/>
          <p:nvPr/>
        </p:nvSpPr>
        <p:spPr>
          <a:xfrm rot="5400000">
            <a:off x="4712543" y="6024216"/>
            <a:ext cx="293687" cy="28733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Multiply 70"/>
          <p:cNvSpPr/>
          <p:nvPr/>
        </p:nvSpPr>
        <p:spPr>
          <a:xfrm rot="5400000">
            <a:off x="4352975" y="6096447"/>
            <a:ext cx="293687" cy="288925"/>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Multiply 71"/>
          <p:cNvSpPr/>
          <p:nvPr/>
        </p:nvSpPr>
        <p:spPr>
          <a:xfrm rot="5400000">
            <a:off x="4424412" y="5591622"/>
            <a:ext cx="292100" cy="28733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12881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87732"/>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9178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477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1978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358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3174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477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1078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637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1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 name="TextBox 8"/>
          <p:cNvSpPr txBox="1">
            <a:spLocks noChangeArrowheads="1"/>
          </p:cNvSpPr>
          <p:nvPr/>
        </p:nvSpPr>
        <p:spPr bwMode="auto">
          <a:xfrm>
            <a:off x="179512" y="367405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marL="0" indent="0">
              <a:spcBef>
                <a:spcPct val="0"/>
              </a:spcBef>
              <a:buNone/>
            </a:pPr>
            <a:r>
              <a:rPr lang="en-GB" altLang="en-US" sz="1600" dirty="0">
                <a:latin typeface="Tw Cen MT Condensed" panose="020B0606020104020203" pitchFamily="34" charset="0"/>
              </a:rPr>
              <a:t>Pupils practice skill in isolation, opposite partner. </a:t>
            </a:r>
          </a:p>
          <a:p>
            <a:pPr marL="0" indent="0">
              <a:spcBef>
                <a:spcPct val="0"/>
              </a:spcBef>
              <a:buNone/>
            </a:pPr>
            <a:r>
              <a:rPr lang="en-GB" altLang="en-US" sz="1600" dirty="0">
                <a:latin typeface="Tw Cen MT Condensed" panose="020B0606020104020203" pitchFamily="34" charset="0"/>
              </a:rPr>
              <a:t>Control, pass, control, pass. </a:t>
            </a:r>
            <a:endParaRPr lang="en-GB" altLang="en-US" sz="1600" i="1" dirty="0">
              <a:latin typeface="Tw Cen MT Condensed" panose="020B0606020104020203" pitchFamily="34" charset="0"/>
            </a:endParaRPr>
          </a:p>
          <a:p>
            <a:pPr marL="0" indent="0">
              <a:spcBef>
                <a:spcPct val="0"/>
              </a:spcBef>
              <a:buNone/>
            </a:pPr>
            <a:r>
              <a:rPr lang="en-GB" altLang="en-US" sz="1600" b="1" i="1" u="sng" dirty="0">
                <a:latin typeface="Tw Cen MT Condensed" panose="020B0606020104020203" pitchFamily="34" charset="0"/>
              </a:rPr>
              <a:t>M/A pupils should practice the skill over a greater distance,</a:t>
            </a:r>
          </a:p>
          <a:p>
            <a:pPr marL="0" indent="0">
              <a:spcBef>
                <a:spcPct val="0"/>
              </a:spcBef>
              <a:buNone/>
            </a:pPr>
            <a:r>
              <a:rPr lang="en-GB" altLang="en-US" sz="1600" b="1" i="1" u="sng" dirty="0">
                <a:latin typeface="Tw Cen MT Condensed" panose="020B0606020104020203" pitchFamily="34" charset="0"/>
              </a:rPr>
              <a:t>L/A Close together.</a:t>
            </a:r>
          </a:p>
        </p:txBody>
      </p:sp>
      <p:sp>
        <p:nvSpPr>
          <p:cNvPr id="130" name="Oval 129"/>
          <p:cNvSpPr/>
          <p:nvPr/>
        </p:nvSpPr>
        <p:spPr>
          <a:xfrm>
            <a:off x="4861496" y="4364087"/>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Oval 130"/>
          <p:cNvSpPr/>
          <p:nvPr/>
        </p:nvSpPr>
        <p:spPr>
          <a:xfrm>
            <a:off x="522210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Oval 131"/>
          <p:cNvSpPr/>
          <p:nvPr/>
        </p:nvSpPr>
        <p:spPr>
          <a:xfrm>
            <a:off x="558214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 name="Oval 132"/>
          <p:cNvSpPr/>
          <p:nvPr/>
        </p:nvSpPr>
        <p:spPr>
          <a:xfrm>
            <a:off x="594218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4" name="Oval 133"/>
          <p:cNvSpPr/>
          <p:nvPr/>
        </p:nvSpPr>
        <p:spPr>
          <a:xfrm>
            <a:off x="622964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659025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Oval 135"/>
          <p:cNvSpPr/>
          <p:nvPr/>
        </p:nvSpPr>
        <p:spPr>
          <a:xfrm>
            <a:off x="6950298"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7" name="Oval 136"/>
          <p:cNvSpPr/>
          <p:nvPr/>
        </p:nvSpPr>
        <p:spPr>
          <a:xfrm>
            <a:off x="7310338"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Oval 137"/>
          <p:cNvSpPr/>
          <p:nvPr/>
        </p:nvSpPr>
        <p:spPr>
          <a:xfrm>
            <a:off x="7670378"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9" name="Oval 138"/>
          <p:cNvSpPr/>
          <p:nvPr/>
        </p:nvSpPr>
        <p:spPr>
          <a:xfrm>
            <a:off x="8102426"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0" name="Oval 139"/>
          <p:cNvSpPr/>
          <p:nvPr/>
        </p:nvSpPr>
        <p:spPr>
          <a:xfrm>
            <a:off x="8389888"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1" name="Multiply 140"/>
          <p:cNvSpPr/>
          <p:nvPr/>
        </p:nvSpPr>
        <p:spPr>
          <a:xfrm rot="5400000">
            <a:off x="5003378"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2" name="Multiply 141"/>
          <p:cNvSpPr/>
          <p:nvPr/>
        </p:nvSpPr>
        <p:spPr>
          <a:xfrm rot="5400000">
            <a:off x="54354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3" name="Multiply 142"/>
          <p:cNvSpPr/>
          <p:nvPr/>
        </p:nvSpPr>
        <p:spPr>
          <a:xfrm rot="5400000">
            <a:off x="5867474"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4" name="Multiply 143"/>
          <p:cNvSpPr/>
          <p:nvPr/>
        </p:nvSpPr>
        <p:spPr>
          <a:xfrm rot="5400000">
            <a:off x="630098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5" name="Multiply 144"/>
          <p:cNvSpPr/>
          <p:nvPr/>
        </p:nvSpPr>
        <p:spPr>
          <a:xfrm rot="5400000">
            <a:off x="66610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6" name="Multiply 145"/>
          <p:cNvSpPr/>
          <p:nvPr/>
        </p:nvSpPr>
        <p:spPr>
          <a:xfrm rot="5400000">
            <a:off x="716361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7" name="Multiply 146"/>
          <p:cNvSpPr/>
          <p:nvPr/>
        </p:nvSpPr>
        <p:spPr>
          <a:xfrm rot="5400000">
            <a:off x="7597130"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8" name="Multiply 147"/>
          <p:cNvSpPr/>
          <p:nvPr/>
        </p:nvSpPr>
        <p:spPr>
          <a:xfrm rot="5400000">
            <a:off x="802917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9" name="Multiply 148"/>
          <p:cNvSpPr/>
          <p:nvPr/>
        </p:nvSpPr>
        <p:spPr>
          <a:xfrm rot="5400000">
            <a:off x="8459762"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0" name="Oval 149"/>
          <p:cNvSpPr/>
          <p:nvPr/>
        </p:nvSpPr>
        <p:spPr>
          <a:xfrm>
            <a:off x="4861496"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1" name="Oval 150"/>
          <p:cNvSpPr/>
          <p:nvPr/>
        </p:nvSpPr>
        <p:spPr>
          <a:xfrm>
            <a:off x="522210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Oval 151"/>
          <p:cNvSpPr/>
          <p:nvPr/>
        </p:nvSpPr>
        <p:spPr>
          <a:xfrm>
            <a:off x="558214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 name="Oval 152"/>
          <p:cNvSpPr/>
          <p:nvPr/>
        </p:nvSpPr>
        <p:spPr>
          <a:xfrm>
            <a:off x="594218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4" name="Oval 153"/>
          <p:cNvSpPr/>
          <p:nvPr/>
        </p:nvSpPr>
        <p:spPr>
          <a:xfrm>
            <a:off x="6229648" y="4869160"/>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 name="Oval 154"/>
          <p:cNvSpPr/>
          <p:nvPr/>
        </p:nvSpPr>
        <p:spPr>
          <a:xfrm>
            <a:off x="659025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6" name="Oval 155"/>
          <p:cNvSpPr/>
          <p:nvPr/>
        </p:nvSpPr>
        <p:spPr>
          <a:xfrm>
            <a:off x="695029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7" name="Oval 156"/>
          <p:cNvSpPr/>
          <p:nvPr/>
        </p:nvSpPr>
        <p:spPr>
          <a:xfrm>
            <a:off x="731033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8" name="Oval 157"/>
          <p:cNvSpPr/>
          <p:nvPr/>
        </p:nvSpPr>
        <p:spPr>
          <a:xfrm>
            <a:off x="7597800"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 name="Oval 158"/>
          <p:cNvSpPr/>
          <p:nvPr/>
        </p:nvSpPr>
        <p:spPr>
          <a:xfrm>
            <a:off x="795841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0" name="Oval 159"/>
          <p:cNvSpPr/>
          <p:nvPr/>
        </p:nvSpPr>
        <p:spPr>
          <a:xfrm>
            <a:off x="831845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Oval 160"/>
          <p:cNvSpPr/>
          <p:nvPr/>
        </p:nvSpPr>
        <p:spPr>
          <a:xfrm>
            <a:off x="8605912"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2" name="Oval 161"/>
          <p:cNvSpPr/>
          <p:nvPr/>
        </p:nvSpPr>
        <p:spPr>
          <a:xfrm>
            <a:off x="8678490"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 name="Multiply 162"/>
          <p:cNvSpPr/>
          <p:nvPr/>
        </p:nvSpPr>
        <p:spPr>
          <a:xfrm rot="5400000">
            <a:off x="5013226" y="407640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4" name="Multiply 163"/>
          <p:cNvSpPr/>
          <p:nvPr/>
        </p:nvSpPr>
        <p:spPr>
          <a:xfrm rot="5400000">
            <a:off x="544527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5" name="Multiply 164"/>
          <p:cNvSpPr/>
          <p:nvPr/>
        </p:nvSpPr>
        <p:spPr>
          <a:xfrm rot="5400000">
            <a:off x="5877322"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6" name="Multiply 165"/>
          <p:cNvSpPr/>
          <p:nvPr/>
        </p:nvSpPr>
        <p:spPr>
          <a:xfrm rot="5400000">
            <a:off x="631083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7" name="Multiply 166"/>
          <p:cNvSpPr/>
          <p:nvPr/>
        </p:nvSpPr>
        <p:spPr>
          <a:xfrm rot="5400000">
            <a:off x="6670874" y="4004271"/>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8" name="Multiply 167"/>
          <p:cNvSpPr/>
          <p:nvPr/>
        </p:nvSpPr>
        <p:spPr>
          <a:xfrm rot="5400000">
            <a:off x="7173466" y="3932263"/>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9" name="Multiply 168"/>
          <p:cNvSpPr/>
          <p:nvPr/>
        </p:nvSpPr>
        <p:spPr>
          <a:xfrm rot="5400000">
            <a:off x="7606978" y="3860255"/>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0" name="Multiply 169"/>
          <p:cNvSpPr/>
          <p:nvPr/>
        </p:nvSpPr>
        <p:spPr>
          <a:xfrm rot="5400000">
            <a:off x="8039026" y="3788247"/>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1" name="Multiply 170"/>
          <p:cNvSpPr/>
          <p:nvPr/>
        </p:nvSpPr>
        <p:spPr>
          <a:xfrm rot="5400000">
            <a:off x="8469610" y="371636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2"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73" name="Rectangle 172"/>
          <p:cNvSpPr/>
          <p:nvPr/>
        </p:nvSpPr>
        <p:spPr>
          <a:xfrm>
            <a:off x="5868169" y="2420888"/>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95637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8244408" y="29249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687625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15617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1621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940152" y="27809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6372200" y="28529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6588224" y="306896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09228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45232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8100392"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8316416"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092280" y="25649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092280" y="27809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12360" y="31409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740352" y="299695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5940152"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6156176"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5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1"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5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8"/>
          <p:cNvSpPr txBox="1">
            <a:spLocks noChangeArrowheads="1"/>
          </p:cNvSpPr>
          <p:nvPr/>
        </p:nvSpPr>
        <p:spPr bwMode="auto">
          <a:xfrm>
            <a:off x="179512" y="36595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26" name="Rectangle 25"/>
          <p:cNvSpPr/>
          <p:nvPr/>
        </p:nvSpPr>
        <p:spPr>
          <a:xfrm>
            <a:off x="5364113" y="380355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5232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40352" y="43076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37220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5212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01216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36096" y="41635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68144" y="42356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4168" y="44516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58822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4826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96336"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12360"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88224" y="39475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88224" y="41635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08304" y="452363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296" y="43796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436096"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52120"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13" y="2452284"/>
            <a:ext cx="3024956" cy="10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2048" name="Rectangle 2047"/>
          <p:cNvSpPr/>
          <p:nvPr/>
        </p:nvSpPr>
        <p:spPr>
          <a:xfrm>
            <a:off x="5688124"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Multiply 113"/>
          <p:cNvSpPr/>
          <p:nvPr/>
        </p:nvSpPr>
        <p:spPr>
          <a:xfrm rot="5400000">
            <a:off x="5724922" y="638053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5" name="Multiply 114"/>
          <p:cNvSpPr/>
          <p:nvPr/>
        </p:nvSpPr>
        <p:spPr>
          <a:xfrm rot="5400000">
            <a:off x="6227515" y="6280040"/>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6" name="Multiply 115"/>
          <p:cNvSpPr/>
          <p:nvPr/>
        </p:nvSpPr>
        <p:spPr>
          <a:xfrm rot="5400000">
            <a:off x="6408997" y="5444431"/>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7" name="Multiply 116"/>
          <p:cNvSpPr/>
          <p:nvPr/>
        </p:nvSpPr>
        <p:spPr>
          <a:xfrm rot="5400000">
            <a:off x="5709205" y="544443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8" name="Multiply 117"/>
          <p:cNvSpPr/>
          <p:nvPr/>
        </p:nvSpPr>
        <p:spPr>
          <a:xfrm rot="5400000">
            <a:off x="5796197" y="58405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9" name="Multiply 118"/>
          <p:cNvSpPr/>
          <p:nvPr/>
        </p:nvSpPr>
        <p:spPr>
          <a:xfrm rot="5400000">
            <a:off x="6227493" y="594855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0" name="Rectangle 119"/>
          <p:cNvSpPr/>
          <p:nvPr/>
        </p:nvSpPr>
        <p:spPr>
          <a:xfrm>
            <a:off x="6732240"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rot="5400000">
            <a:off x="6800795" y="594994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2" name="Multiply 121"/>
          <p:cNvSpPr/>
          <p:nvPr/>
        </p:nvSpPr>
        <p:spPr>
          <a:xfrm rot="5400000">
            <a:off x="7127412" y="63576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3" name="Multiply 122"/>
          <p:cNvSpPr/>
          <p:nvPr/>
        </p:nvSpPr>
        <p:spPr>
          <a:xfrm rot="5400000">
            <a:off x="7487654" y="562469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4" name="Multiply 123"/>
          <p:cNvSpPr/>
          <p:nvPr/>
        </p:nvSpPr>
        <p:spPr>
          <a:xfrm rot="5400000">
            <a:off x="6753321" y="54444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5" name="Multiply 124"/>
          <p:cNvSpPr/>
          <p:nvPr/>
        </p:nvSpPr>
        <p:spPr>
          <a:xfrm rot="5400000">
            <a:off x="7166795" y="56603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6" name="Multiply 125"/>
          <p:cNvSpPr/>
          <p:nvPr/>
        </p:nvSpPr>
        <p:spPr>
          <a:xfrm rot="5400000">
            <a:off x="7058051" y="606414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7" name="Rectangle 126"/>
          <p:cNvSpPr/>
          <p:nvPr/>
        </p:nvSpPr>
        <p:spPr>
          <a:xfrm>
            <a:off x="7740352"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rot="5400000">
            <a:off x="7733202" y="601165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9" name="Multiply 128"/>
          <p:cNvSpPr/>
          <p:nvPr/>
        </p:nvSpPr>
        <p:spPr>
          <a:xfrm rot="5400000">
            <a:off x="8135524" y="63576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0" name="Multiply 129"/>
          <p:cNvSpPr/>
          <p:nvPr/>
        </p:nvSpPr>
        <p:spPr>
          <a:xfrm rot="5400000">
            <a:off x="8452878" y="550321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1" name="Multiply 130"/>
          <p:cNvSpPr/>
          <p:nvPr/>
        </p:nvSpPr>
        <p:spPr>
          <a:xfrm rot="5400000">
            <a:off x="7761433" y="54444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2" name="Multiply 131"/>
          <p:cNvSpPr/>
          <p:nvPr/>
        </p:nvSpPr>
        <p:spPr>
          <a:xfrm rot="5400000">
            <a:off x="8385850" y="611960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3" name="Multiply 132"/>
          <p:cNvSpPr/>
          <p:nvPr/>
        </p:nvSpPr>
        <p:spPr>
          <a:xfrm rot="5400000">
            <a:off x="7978920" y="5614496"/>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Tree>
    <p:extLst>
      <p:ext uri="{BB962C8B-B14F-4D97-AF65-F5344CB8AC3E}">
        <p14:creationId xmlns:p14="http://schemas.microsoft.com/office/powerpoint/2010/main" val="381737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‘4 Square’ – </a:t>
            </a:r>
            <a:r>
              <a:rPr lang="en-GB" altLang="en-US" sz="16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600" b="1" i="1" u="sng" dirty="0">
                <a:latin typeface="Tw Cen MT Condensed" panose="020B0606020104020203" pitchFamily="34" charset="0"/>
              </a:rPr>
              <a:t>L/A players will play in bigger area’s, M/A players play the game in smaller areas</a:t>
            </a:r>
            <a:endParaRPr lang="en-GB" altLang="en-US" sz="1600" u="sng" dirty="0">
              <a:latin typeface="Tw Cen MT Condensed" panose="020B0606020104020203" pitchFamily="34" charset="0"/>
            </a:endParaRPr>
          </a:p>
        </p:txBody>
      </p:sp>
      <p:sp>
        <p:nvSpPr>
          <p:cNvPr id="15"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9"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0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0" name="TextBox 8"/>
          <p:cNvSpPr txBox="1">
            <a:spLocks noChangeArrowheads="1"/>
          </p:cNvSpPr>
          <p:nvPr/>
        </p:nvSpPr>
        <p:spPr bwMode="auto">
          <a:xfrm>
            <a:off x="179512" y="368968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51" name="Rectangle 50"/>
          <p:cNvSpPr/>
          <p:nvPr/>
        </p:nvSpPr>
        <p:spPr>
          <a:xfrm>
            <a:off x="5688124"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rot="5400000">
            <a:off x="5724922" y="48264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3" name="Multiply 52"/>
          <p:cNvSpPr/>
          <p:nvPr/>
        </p:nvSpPr>
        <p:spPr>
          <a:xfrm rot="5400000">
            <a:off x="6227515" y="47260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4" name="Multiply 53"/>
          <p:cNvSpPr/>
          <p:nvPr/>
        </p:nvSpPr>
        <p:spPr>
          <a:xfrm rot="5400000">
            <a:off x="6408997" y="389039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Multiply 54"/>
          <p:cNvSpPr/>
          <p:nvPr/>
        </p:nvSpPr>
        <p:spPr>
          <a:xfrm rot="5400000">
            <a:off x="5709205" y="389039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rot="5400000">
            <a:off x="5796197" y="4286563"/>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7" name="Multiply 56"/>
          <p:cNvSpPr/>
          <p:nvPr/>
        </p:nvSpPr>
        <p:spPr>
          <a:xfrm rot="5400000">
            <a:off x="6227493" y="439451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Rectangle 57"/>
          <p:cNvSpPr/>
          <p:nvPr/>
        </p:nvSpPr>
        <p:spPr>
          <a:xfrm>
            <a:off x="6732240"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rot="5400000">
            <a:off x="6800795" y="439590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127412" y="48035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7487654" y="407066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753321" y="38903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7166795" y="41062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7058051" y="451010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Rectangle 64"/>
          <p:cNvSpPr/>
          <p:nvPr/>
        </p:nvSpPr>
        <p:spPr>
          <a:xfrm>
            <a:off x="7740352"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Multiply 65"/>
          <p:cNvSpPr/>
          <p:nvPr/>
        </p:nvSpPr>
        <p:spPr>
          <a:xfrm rot="5400000">
            <a:off x="7733202" y="445762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Multiply 66"/>
          <p:cNvSpPr/>
          <p:nvPr/>
        </p:nvSpPr>
        <p:spPr>
          <a:xfrm rot="5400000">
            <a:off x="8135524" y="48035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8" name="Multiply 67"/>
          <p:cNvSpPr/>
          <p:nvPr/>
        </p:nvSpPr>
        <p:spPr>
          <a:xfrm rot="5400000">
            <a:off x="8452878" y="394918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Multiply 68"/>
          <p:cNvSpPr/>
          <p:nvPr/>
        </p:nvSpPr>
        <p:spPr>
          <a:xfrm rot="5400000">
            <a:off x="7761433" y="38903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0" name="Multiply 69"/>
          <p:cNvSpPr/>
          <p:nvPr/>
        </p:nvSpPr>
        <p:spPr>
          <a:xfrm rot="5400000">
            <a:off x="8385850" y="456557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Multiply 70"/>
          <p:cNvSpPr/>
          <p:nvPr/>
        </p:nvSpPr>
        <p:spPr>
          <a:xfrm rot="5400000">
            <a:off x="7978920" y="406046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0888"/>
            <a:ext cx="2521765" cy="111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8"/>
          <p:cNvSpPr txBox="1">
            <a:spLocks noChangeArrowheads="1"/>
          </p:cNvSpPr>
          <p:nvPr/>
        </p:nvSpPr>
        <p:spPr bwMode="auto">
          <a:xfrm>
            <a:off x="179387" y="52593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72" name="Rectangle 71"/>
          <p:cNvSpPr/>
          <p:nvPr/>
        </p:nvSpPr>
        <p:spPr>
          <a:xfrm>
            <a:off x="601216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01216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73224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73224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rot="5400000">
            <a:off x="7452382" y="546257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9" name="Multiply 78"/>
          <p:cNvSpPr/>
          <p:nvPr/>
        </p:nvSpPr>
        <p:spPr>
          <a:xfrm rot="5400000">
            <a:off x="6048225" y="612701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0" name="Multiply 79"/>
          <p:cNvSpPr/>
          <p:nvPr/>
        </p:nvSpPr>
        <p:spPr>
          <a:xfrm rot="5400000">
            <a:off x="6309368" y="544993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1" name="Multiply 80"/>
          <p:cNvSpPr/>
          <p:nvPr/>
        </p:nvSpPr>
        <p:spPr>
          <a:xfrm rot="5400000">
            <a:off x="7056348" y="631722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2" name="Multiply 81"/>
          <p:cNvSpPr/>
          <p:nvPr/>
        </p:nvSpPr>
        <p:spPr>
          <a:xfrm rot="5400000">
            <a:off x="6887604" y="566057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3" name="Multiply 82"/>
          <p:cNvSpPr/>
          <p:nvPr/>
        </p:nvSpPr>
        <p:spPr>
          <a:xfrm rot="5400000">
            <a:off x="6822352" y="632504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4" name="Multiply 83"/>
          <p:cNvSpPr/>
          <p:nvPr/>
        </p:nvSpPr>
        <p:spPr>
          <a:xfrm rot="5400000">
            <a:off x="6309368" y="61186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5" name="Multiply 84"/>
          <p:cNvSpPr/>
          <p:nvPr/>
        </p:nvSpPr>
        <p:spPr>
          <a:xfrm rot="5400000">
            <a:off x="6151242" y="568501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4" name="TextBox 73"/>
          <p:cNvSpPr txBox="1"/>
          <p:nvPr/>
        </p:nvSpPr>
        <p:spPr>
          <a:xfrm>
            <a:off x="7560332" y="643359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87" name="Straight Arrow Connector 86"/>
          <p:cNvCxnSpPr/>
          <p:nvPr/>
        </p:nvCxnSpPr>
        <p:spPr>
          <a:xfrm flipH="1" flipV="1">
            <a:off x="7126619" y="587727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028384" y="528262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91" name="Straight Arrow Connector 90"/>
          <p:cNvCxnSpPr>
            <a:stCxn id="89" idx="1"/>
          </p:cNvCxnSpPr>
          <p:nvPr/>
        </p:nvCxnSpPr>
        <p:spPr>
          <a:xfrm flipH="1" flipV="1">
            <a:off x="7704348" y="555868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a:t>
            </a:r>
            <a:r>
              <a:rPr lang="en-GB" altLang="en-US" sz="1500" u="sng" dirty="0" err="1">
                <a:latin typeface="Tw Cen MT Condensed" panose="020B0606020104020203" pitchFamily="34" charset="0"/>
              </a:rPr>
              <a:t>Keepball</a:t>
            </a:r>
            <a:r>
              <a:rPr lang="en-GB" altLang="en-US" sz="1500" u="sng" dirty="0">
                <a:latin typeface="Tw Cen MT Condensed" panose="020B0606020104020203" pitchFamily="34" charset="0"/>
              </a:rPr>
              <a:t> – </a:t>
            </a:r>
            <a:r>
              <a:rPr lang="en-GB" altLang="en-US" sz="1500" dirty="0">
                <a:latin typeface="Tw Cen MT Condensed" panose="020B0606020104020203" pitchFamily="34" charset="0"/>
              </a:rPr>
              <a:t>Our children are now ready to execute their push pass against opposition. The way that we start to introduce them to this skill is through ‘</a:t>
            </a:r>
            <a:r>
              <a:rPr lang="en-GB" altLang="en-US" sz="1500" dirty="0" err="1">
                <a:latin typeface="Tw Cen MT Condensed" panose="020B0606020104020203" pitchFamily="34" charset="0"/>
              </a:rPr>
              <a:t>Keepball</a:t>
            </a:r>
            <a:r>
              <a:rPr lang="en-GB" altLang="en-US" sz="15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500" b="1" dirty="0">
                <a:latin typeface="Tw Cen MT Condensed" panose="020B0606020104020203" pitchFamily="34" charset="0"/>
              </a:rPr>
              <a:t>PROGRESSION – </a:t>
            </a:r>
            <a:r>
              <a:rPr lang="en-GB" altLang="en-US" sz="1500" dirty="0">
                <a:latin typeface="Tw Cen MT Condensed" panose="020B0606020104020203" pitchFamily="34" charset="0"/>
              </a:rPr>
              <a:t>Set an amount of passes as a target, if the ‘passers’ meet this – they get a goal! </a:t>
            </a:r>
            <a:r>
              <a:rPr lang="en-GB" altLang="en-US" sz="1500" b="1" i="1" u="sng" dirty="0">
                <a:latin typeface="Tw Cen MT Condensed" panose="020B0606020104020203" pitchFamily="34" charset="0"/>
              </a:rPr>
              <a:t>Ensure that M/A play with children of a similar ability, likewise for L/A.</a:t>
            </a:r>
          </a:p>
          <a:p>
            <a:pPr>
              <a:spcBef>
                <a:spcPct val="0"/>
              </a:spcBef>
            </a:pPr>
            <a:r>
              <a:rPr lang="en-GB" altLang="en-US" sz="1500" u="sng" dirty="0">
                <a:latin typeface="Tw Cen MT Condensed" panose="020B0606020104020203" pitchFamily="34" charset="0"/>
              </a:rPr>
              <a:t>3.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4.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44220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err="1">
                <a:latin typeface="Tw Cen MT Condensed" panose="020B0606020104020203" pitchFamily="34" charset="0"/>
              </a:rPr>
              <a:t>Keepball</a:t>
            </a: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2" name="TextBox 8"/>
          <p:cNvSpPr txBox="1">
            <a:spLocks noChangeArrowheads="1"/>
          </p:cNvSpPr>
          <p:nvPr/>
        </p:nvSpPr>
        <p:spPr bwMode="auto">
          <a:xfrm>
            <a:off x="179387" y="369415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53" name="Rectangle 52"/>
          <p:cNvSpPr/>
          <p:nvPr/>
        </p:nvSpPr>
        <p:spPr>
          <a:xfrm>
            <a:off x="601216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1216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73224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73224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rot="5400000">
            <a:off x="7452382" y="389738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Multiply 57"/>
          <p:cNvSpPr/>
          <p:nvPr/>
        </p:nvSpPr>
        <p:spPr>
          <a:xfrm rot="5400000">
            <a:off x="6048225" y="456182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Multiply 58"/>
          <p:cNvSpPr/>
          <p:nvPr/>
        </p:nvSpPr>
        <p:spPr>
          <a:xfrm rot="5400000">
            <a:off x="6309368" y="388474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056348" y="475203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6887604" y="409538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822352" y="475985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6309368" y="455343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6151242" y="41198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64"/>
          <p:cNvSpPr txBox="1"/>
          <p:nvPr/>
        </p:nvSpPr>
        <p:spPr>
          <a:xfrm>
            <a:off x="7560332" y="486840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66" name="Straight Arrow Connector 65"/>
          <p:cNvCxnSpPr/>
          <p:nvPr/>
        </p:nvCxnSpPr>
        <p:spPr>
          <a:xfrm flipH="1" flipV="1">
            <a:off x="7126619" y="431208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28384" y="371743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68" name="Straight Arrow Connector 67"/>
          <p:cNvCxnSpPr>
            <a:stCxn id="67" idx="1"/>
          </p:cNvCxnSpPr>
          <p:nvPr/>
        </p:nvCxnSpPr>
        <p:spPr>
          <a:xfrm flipH="1" flipV="1">
            <a:off x="7704348" y="399349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20888"/>
            <a:ext cx="2772309" cy="1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a:spLocks noChangeArrowheads="1"/>
          </p:cNvSpPr>
          <p:nvPr/>
        </p:nvSpPr>
        <p:spPr bwMode="auto">
          <a:xfrm>
            <a:off x="179512" y="5301208"/>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71" name="Oval 70"/>
          <p:cNvSpPr/>
          <p:nvPr/>
        </p:nvSpPr>
        <p:spPr>
          <a:xfrm>
            <a:off x="7127190" y="6368097"/>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6228184" y="551723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6839158" y="551723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7487230" y="551723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8100392" y="551723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8023955" y="6093296"/>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8" name="Multiply 77"/>
          <p:cNvSpPr/>
          <p:nvPr/>
        </p:nvSpPr>
        <p:spPr>
          <a:xfrm>
            <a:off x="6964625"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5580112"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100" name="Picture 4" descr="Image result for hockey ball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6195286"/>
            <a:ext cx="244819" cy="2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3.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332795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4683</Words>
  <Application>Microsoft Office PowerPoint</Application>
  <PresentationFormat>On-screen Show (4:3)</PresentationFormat>
  <Paragraphs>296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58</cp:revision>
  <dcterms:created xsi:type="dcterms:W3CDTF">2016-12-02T13:20:59Z</dcterms:created>
  <dcterms:modified xsi:type="dcterms:W3CDTF">2024-02-29T16:41:31Z</dcterms:modified>
</cp:coreProperties>
</file>